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30240288" cy="42479913"/>
  <p:notesSz cx="6858000" cy="9144000"/>
  <p:defaultTextStyle>
    <a:defPPr>
      <a:defRPr lang="nl-NL"/>
    </a:defPPr>
    <a:lvl1pPr marL="0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1pPr>
    <a:lvl2pPr marL="1745270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2pPr>
    <a:lvl3pPr marL="3490539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3pPr>
    <a:lvl4pPr marL="5235809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4pPr>
    <a:lvl5pPr marL="6981078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5pPr>
    <a:lvl6pPr marL="8726348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6pPr>
    <a:lvl7pPr marL="10471617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7pPr>
    <a:lvl8pPr marL="12216887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8pPr>
    <a:lvl9pPr marL="13962156" algn="l" defTabSz="3490539" rtl="0" eaLnBrk="1" latinLnBrk="0" hangingPunct="1">
      <a:defRPr sz="68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279" autoAdjust="0"/>
    <p:restoredTop sz="94660"/>
  </p:normalViewPr>
  <p:slideViewPr>
    <p:cSldViewPr snapToGrid="0">
      <p:cViewPr varScale="1">
        <p:scale>
          <a:sx n="12" d="100"/>
          <a:sy n="12" d="100"/>
        </p:scale>
        <p:origin x="267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022" y="6952156"/>
            <a:ext cx="25704245" cy="14789303"/>
          </a:xfrm>
        </p:spPr>
        <p:txBody>
          <a:bodyPr anchor="b"/>
          <a:lstStyle>
            <a:lvl1pPr algn="ctr">
              <a:defRPr sz="19843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036" y="22311791"/>
            <a:ext cx="22680216" cy="10256143"/>
          </a:xfrm>
        </p:spPr>
        <p:txBody>
          <a:bodyPr/>
          <a:lstStyle>
            <a:lvl1pPr marL="0" indent="0" algn="ctr">
              <a:buNone/>
              <a:defRPr sz="7937"/>
            </a:lvl1pPr>
            <a:lvl2pPr marL="1512006" indent="0" algn="ctr">
              <a:buNone/>
              <a:defRPr sz="6614"/>
            </a:lvl2pPr>
            <a:lvl3pPr marL="3024012" indent="0" algn="ctr">
              <a:buNone/>
              <a:defRPr sz="5953"/>
            </a:lvl3pPr>
            <a:lvl4pPr marL="4536018" indent="0" algn="ctr">
              <a:buNone/>
              <a:defRPr sz="5291"/>
            </a:lvl4pPr>
            <a:lvl5pPr marL="6048024" indent="0" algn="ctr">
              <a:buNone/>
              <a:defRPr sz="5291"/>
            </a:lvl5pPr>
            <a:lvl6pPr marL="7560031" indent="0" algn="ctr">
              <a:buNone/>
              <a:defRPr sz="5291"/>
            </a:lvl6pPr>
            <a:lvl7pPr marL="9072037" indent="0" algn="ctr">
              <a:buNone/>
              <a:defRPr sz="5291"/>
            </a:lvl7pPr>
            <a:lvl8pPr marL="10584043" indent="0" algn="ctr">
              <a:buNone/>
              <a:defRPr sz="5291"/>
            </a:lvl8pPr>
            <a:lvl9pPr marL="12096049" indent="0" algn="ctr">
              <a:buNone/>
              <a:defRPr sz="5291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840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00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40708" y="2261662"/>
            <a:ext cx="6520562" cy="359997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9021" y="2261662"/>
            <a:ext cx="19183683" cy="359997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60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98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272" y="10590491"/>
            <a:ext cx="26082248" cy="17670461"/>
          </a:xfrm>
        </p:spPr>
        <p:txBody>
          <a:bodyPr anchor="b"/>
          <a:lstStyle>
            <a:lvl1pPr>
              <a:defRPr sz="19843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3272" y="28428121"/>
            <a:ext cx="26082248" cy="9292478"/>
          </a:xfrm>
        </p:spPr>
        <p:txBody>
          <a:bodyPr/>
          <a:lstStyle>
            <a:lvl1pPr marL="0" indent="0">
              <a:buNone/>
              <a:defRPr sz="7937">
                <a:solidFill>
                  <a:schemeClr val="tx1"/>
                </a:solidFill>
              </a:defRPr>
            </a:lvl1pPr>
            <a:lvl2pPr marL="1512006" indent="0">
              <a:buNone/>
              <a:defRPr sz="6614">
                <a:solidFill>
                  <a:schemeClr val="tx1">
                    <a:tint val="75000"/>
                  </a:schemeClr>
                </a:solidFill>
              </a:defRPr>
            </a:lvl2pPr>
            <a:lvl3pPr marL="3024012" indent="0">
              <a:buNone/>
              <a:defRPr sz="5953">
                <a:solidFill>
                  <a:schemeClr val="tx1">
                    <a:tint val="75000"/>
                  </a:schemeClr>
                </a:solidFill>
              </a:defRPr>
            </a:lvl3pPr>
            <a:lvl4pPr marL="4536018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4pPr>
            <a:lvl5pPr marL="6048024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5pPr>
            <a:lvl6pPr marL="7560031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6pPr>
            <a:lvl7pPr marL="9072037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7pPr>
            <a:lvl8pPr marL="10584043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8pPr>
            <a:lvl9pPr marL="12096049" indent="0">
              <a:buNone/>
              <a:defRPr sz="52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44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9020" y="11308310"/>
            <a:ext cx="12852122" cy="2695311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09146" y="11308310"/>
            <a:ext cx="12852122" cy="2695311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739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261671"/>
            <a:ext cx="26082248" cy="821082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2962" y="10413482"/>
            <a:ext cx="12793057" cy="5103486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2962" y="15516968"/>
            <a:ext cx="12793057" cy="2282312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09148" y="10413482"/>
            <a:ext cx="12856061" cy="5103486"/>
          </a:xfrm>
        </p:spPr>
        <p:txBody>
          <a:bodyPr anchor="b"/>
          <a:lstStyle>
            <a:lvl1pPr marL="0" indent="0">
              <a:buNone/>
              <a:defRPr sz="7937" b="1"/>
            </a:lvl1pPr>
            <a:lvl2pPr marL="1512006" indent="0">
              <a:buNone/>
              <a:defRPr sz="6614" b="1"/>
            </a:lvl2pPr>
            <a:lvl3pPr marL="3024012" indent="0">
              <a:buNone/>
              <a:defRPr sz="5953" b="1"/>
            </a:lvl3pPr>
            <a:lvl4pPr marL="4536018" indent="0">
              <a:buNone/>
              <a:defRPr sz="5291" b="1"/>
            </a:lvl4pPr>
            <a:lvl5pPr marL="6048024" indent="0">
              <a:buNone/>
              <a:defRPr sz="5291" b="1"/>
            </a:lvl5pPr>
            <a:lvl6pPr marL="7560031" indent="0">
              <a:buNone/>
              <a:defRPr sz="5291" b="1"/>
            </a:lvl6pPr>
            <a:lvl7pPr marL="9072037" indent="0">
              <a:buNone/>
              <a:defRPr sz="5291" b="1"/>
            </a:lvl7pPr>
            <a:lvl8pPr marL="10584043" indent="0">
              <a:buNone/>
              <a:defRPr sz="5291" b="1"/>
            </a:lvl8pPr>
            <a:lvl9pPr marL="12096049" indent="0">
              <a:buNone/>
              <a:defRPr sz="5291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09148" y="15516968"/>
            <a:ext cx="12856061" cy="2282312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0777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85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5135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31994"/>
            <a:ext cx="9753280" cy="9911980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6061" y="6116330"/>
            <a:ext cx="15309146" cy="30188272"/>
          </a:xfrm>
        </p:spPr>
        <p:txBody>
          <a:bodyPr/>
          <a:lstStyle>
            <a:lvl1pPr>
              <a:defRPr sz="10583"/>
            </a:lvl1pPr>
            <a:lvl2pPr>
              <a:defRPr sz="9260"/>
            </a:lvl2pPr>
            <a:lvl3pPr>
              <a:defRPr sz="7937"/>
            </a:lvl3pPr>
            <a:lvl4pPr>
              <a:defRPr sz="6614"/>
            </a:lvl4pPr>
            <a:lvl5pPr>
              <a:defRPr sz="6614"/>
            </a:lvl5pPr>
            <a:lvl6pPr>
              <a:defRPr sz="6614"/>
            </a:lvl6pPr>
            <a:lvl7pPr>
              <a:defRPr sz="6614"/>
            </a:lvl7pPr>
            <a:lvl8pPr>
              <a:defRPr sz="6614"/>
            </a:lvl8pPr>
            <a:lvl9pPr>
              <a:defRPr sz="6614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743974"/>
            <a:ext cx="9753280" cy="23609788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39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959" y="2831994"/>
            <a:ext cx="9753280" cy="9911980"/>
          </a:xfrm>
        </p:spPr>
        <p:txBody>
          <a:bodyPr anchor="b"/>
          <a:lstStyle>
            <a:lvl1pPr>
              <a:defRPr sz="10583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56061" y="6116330"/>
            <a:ext cx="15309146" cy="30188272"/>
          </a:xfrm>
        </p:spPr>
        <p:txBody>
          <a:bodyPr anchor="t"/>
          <a:lstStyle>
            <a:lvl1pPr marL="0" indent="0">
              <a:buNone/>
              <a:defRPr sz="10583"/>
            </a:lvl1pPr>
            <a:lvl2pPr marL="1512006" indent="0">
              <a:buNone/>
              <a:defRPr sz="9260"/>
            </a:lvl2pPr>
            <a:lvl3pPr marL="3024012" indent="0">
              <a:buNone/>
              <a:defRPr sz="7937"/>
            </a:lvl3pPr>
            <a:lvl4pPr marL="4536018" indent="0">
              <a:buNone/>
              <a:defRPr sz="6614"/>
            </a:lvl4pPr>
            <a:lvl5pPr marL="6048024" indent="0">
              <a:buNone/>
              <a:defRPr sz="6614"/>
            </a:lvl5pPr>
            <a:lvl6pPr marL="7560031" indent="0">
              <a:buNone/>
              <a:defRPr sz="6614"/>
            </a:lvl6pPr>
            <a:lvl7pPr marL="9072037" indent="0">
              <a:buNone/>
              <a:defRPr sz="6614"/>
            </a:lvl7pPr>
            <a:lvl8pPr marL="10584043" indent="0">
              <a:buNone/>
              <a:defRPr sz="6614"/>
            </a:lvl8pPr>
            <a:lvl9pPr marL="12096049" indent="0">
              <a:buNone/>
              <a:defRPr sz="6614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959" y="12743974"/>
            <a:ext cx="9753280" cy="23609788"/>
          </a:xfrm>
        </p:spPr>
        <p:txBody>
          <a:bodyPr/>
          <a:lstStyle>
            <a:lvl1pPr marL="0" indent="0">
              <a:buNone/>
              <a:defRPr sz="5291"/>
            </a:lvl1pPr>
            <a:lvl2pPr marL="1512006" indent="0">
              <a:buNone/>
              <a:defRPr sz="4630"/>
            </a:lvl2pPr>
            <a:lvl3pPr marL="3024012" indent="0">
              <a:buNone/>
              <a:defRPr sz="3969"/>
            </a:lvl3pPr>
            <a:lvl4pPr marL="4536018" indent="0">
              <a:buNone/>
              <a:defRPr sz="3307"/>
            </a:lvl4pPr>
            <a:lvl5pPr marL="6048024" indent="0">
              <a:buNone/>
              <a:defRPr sz="3307"/>
            </a:lvl5pPr>
            <a:lvl6pPr marL="7560031" indent="0">
              <a:buNone/>
              <a:defRPr sz="3307"/>
            </a:lvl6pPr>
            <a:lvl7pPr marL="9072037" indent="0">
              <a:buNone/>
              <a:defRPr sz="3307"/>
            </a:lvl7pPr>
            <a:lvl8pPr marL="10584043" indent="0">
              <a:buNone/>
              <a:defRPr sz="3307"/>
            </a:lvl8pPr>
            <a:lvl9pPr marL="12096049" indent="0">
              <a:buNone/>
              <a:defRPr sz="3307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524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9020" y="2261671"/>
            <a:ext cx="26082248" cy="82108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9020" y="11308310"/>
            <a:ext cx="26082248" cy="26953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9020" y="39372595"/>
            <a:ext cx="6804065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E76E-3414-4AB8-9755-B8AC221C1676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17096" y="39372595"/>
            <a:ext cx="10206097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57203" y="39372595"/>
            <a:ext cx="6804065" cy="226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2D798-33AD-450E-89EC-4F8E1EA30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82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4012" rtl="0" eaLnBrk="1" latinLnBrk="0" hangingPunct="1">
        <a:lnSpc>
          <a:spcPct val="90000"/>
        </a:lnSpc>
        <a:spcBef>
          <a:spcPct val="0"/>
        </a:spcBef>
        <a:buNone/>
        <a:defRPr sz="145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003" indent="-756003" algn="l" defTabSz="3024012" rtl="0" eaLnBrk="1" latinLnBrk="0" hangingPunct="1">
        <a:lnSpc>
          <a:spcPct val="90000"/>
        </a:lnSpc>
        <a:spcBef>
          <a:spcPts val="3307"/>
        </a:spcBef>
        <a:buFont typeface="Arial" panose="020B0604020202020204" pitchFamily="34" charset="0"/>
        <a:buChar char="•"/>
        <a:defRPr sz="9260" kern="1200">
          <a:solidFill>
            <a:schemeClr val="tx1"/>
          </a:solidFill>
          <a:latin typeface="+mn-lt"/>
          <a:ea typeface="+mn-ea"/>
          <a:cs typeface="+mn-cs"/>
        </a:defRPr>
      </a:lvl1pPr>
      <a:lvl2pPr marL="2268009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7937" kern="1200">
          <a:solidFill>
            <a:schemeClr val="tx1"/>
          </a:solidFill>
          <a:latin typeface="+mn-lt"/>
          <a:ea typeface="+mn-ea"/>
          <a:cs typeface="+mn-cs"/>
        </a:defRPr>
      </a:lvl2pPr>
      <a:lvl3pPr marL="3780015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292021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804028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8316034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828040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1340046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852052" indent="-756003" algn="l" defTabSz="3024012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1pPr>
      <a:lvl2pPr marL="1512006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2pPr>
      <a:lvl3pPr marL="3024012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3pPr>
      <a:lvl4pPr marL="4536018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4pPr>
      <a:lvl5pPr marL="6048024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5pPr>
      <a:lvl6pPr marL="7560031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6pPr>
      <a:lvl7pPr marL="9072037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7pPr>
      <a:lvl8pPr marL="10584043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8pPr>
      <a:lvl9pPr marL="12096049" algn="l" defTabSz="3024012" rtl="0" eaLnBrk="1" latinLnBrk="0" hangingPunct="1">
        <a:defRPr sz="59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simplifier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ebogen verbindingslijn 106"/>
          <p:cNvCxnSpPr>
            <a:stCxn id="88" idx="3"/>
          </p:cNvCxnSpPr>
          <p:nvPr/>
        </p:nvCxnSpPr>
        <p:spPr>
          <a:xfrm rot="5400000" flipH="1" flipV="1">
            <a:off x="20777506" y="2501365"/>
            <a:ext cx="2684735" cy="3816106"/>
          </a:xfrm>
          <a:prstGeom prst="bentConnector2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fbeeldingsresultaat voor kaart van nederland en belg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886" y="4220880"/>
            <a:ext cx="8130716" cy="852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vaal 53"/>
          <p:cNvSpPr/>
          <p:nvPr/>
        </p:nvSpPr>
        <p:spPr>
          <a:xfrm>
            <a:off x="8153991" y="7032369"/>
            <a:ext cx="2989048" cy="282277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chemeClr val="tx1"/>
                </a:solidFill>
              </a:rPr>
              <a:t>HL7 NL </a:t>
            </a:r>
          </a:p>
          <a:p>
            <a:pPr algn="ctr"/>
            <a:r>
              <a:rPr lang="nl-NL" sz="3200" dirty="0" smtClean="0">
                <a:solidFill>
                  <a:schemeClr val="tx1"/>
                </a:solidFill>
              </a:rPr>
              <a:t>MEMBERS</a:t>
            </a: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7631248" y="31717944"/>
            <a:ext cx="4013200" cy="2946400"/>
          </a:xfrm>
          <a:prstGeom prst="roundRect">
            <a:avLst/>
          </a:prstGeom>
          <a:solidFill>
            <a:srgbClr val="FFFF00"/>
          </a:solidFill>
          <a:effectLst>
            <a:outerShdw blurRad="50800" dist="317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b="1" dirty="0" smtClean="0">
                <a:solidFill>
                  <a:schemeClr val="tx1"/>
                </a:solidFill>
              </a:rPr>
              <a:t>HL7 FHIR-NL</a:t>
            </a:r>
          </a:p>
          <a:p>
            <a:pPr algn="ctr"/>
            <a:r>
              <a:rPr lang="nl-NL" sz="4000" b="1" dirty="0" smtClean="0">
                <a:solidFill>
                  <a:schemeClr val="tx1"/>
                </a:solidFill>
              </a:rPr>
              <a:t>GOVERNANCE BOARD</a:t>
            </a:r>
            <a:endParaRPr lang="nl-NL" sz="4000" b="1" dirty="0">
              <a:solidFill>
                <a:schemeClr val="tx1"/>
              </a:solidFill>
            </a:endParaRPr>
          </a:p>
        </p:txBody>
      </p:sp>
      <p:sp>
        <p:nvSpPr>
          <p:cNvPr id="7" name="Stroomdiagram: Document 6"/>
          <p:cNvSpPr/>
          <p:nvPr/>
        </p:nvSpPr>
        <p:spPr>
          <a:xfrm>
            <a:off x="8023966" y="17141952"/>
            <a:ext cx="3244529" cy="4449914"/>
          </a:xfrm>
          <a:prstGeom prst="flowChartDocumen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FHIR-NL VALIDATION</a:t>
            </a:r>
          </a:p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REQUEST</a:t>
            </a:r>
          </a:p>
          <a:p>
            <a:pPr algn="ctr"/>
            <a:endParaRPr lang="nl-NL" sz="3600" dirty="0" smtClean="0">
              <a:solidFill>
                <a:schemeClr val="tx1"/>
              </a:solidFill>
            </a:endParaRPr>
          </a:p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(HL7 NL members </a:t>
            </a:r>
            <a:r>
              <a:rPr lang="nl-NL" sz="3600" dirty="0" err="1" smtClean="0">
                <a:solidFill>
                  <a:schemeClr val="tx1"/>
                </a:solidFill>
              </a:rPr>
              <a:t>only</a:t>
            </a:r>
            <a:r>
              <a:rPr lang="nl-NL" sz="3600" dirty="0" smtClean="0">
                <a:solidFill>
                  <a:schemeClr val="tx1"/>
                </a:solidFill>
              </a:rPr>
              <a:t>)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18090153" y="31711409"/>
            <a:ext cx="4013200" cy="2946400"/>
          </a:xfrm>
          <a:prstGeom prst="roundRect">
            <a:avLst/>
          </a:prstGeom>
          <a:solidFill>
            <a:srgbClr val="FFFF00"/>
          </a:solidFill>
          <a:effectLst>
            <a:outerShdw blurRad="50800" dist="317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b="1" dirty="0" smtClean="0">
                <a:solidFill>
                  <a:schemeClr val="tx1"/>
                </a:solidFill>
              </a:rPr>
              <a:t>HL7 FHIR-NL</a:t>
            </a:r>
          </a:p>
          <a:p>
            <a:pPr algn="ctr"/>
            <a:r>
              <a:rPr lang="nl-NL" sz="4000" b="1" dirty="0" smtClean="0">
                <a:solidFill>
                  <a:schemeClr val="tx1"/>
                </a:solidFill>
              </a:rPr>
              <a:t>VALIDATION TEAM </a:t>
            </a:r>
            <a:endParaRPr lang="nl-NL" sz="4000" b="1" dirty="0">
              <a:solidFill>
                <a:schemeClr val="tx1"/>
              </a:solidFill>
            </a:endParaRPr>
          </a:p>
        </p:txBody>
      </p:sp>
      <p:cxnSp>
        <p:nvCxnSpPr>
          <p:cNvPr id="11" name="Gebogen verbindingslijn 10"/>
          <p:cNvCxnSpPr>
            <a:stCxn id="54" idx="4"/>
            <a:endCxn id="7" idx="0"/>
          </p:cNvCxnSpPr>
          <p:nvPr/>
        </p:nvCxnSpPr>
        <p:spPr>
          <a:xfrm rot="5400000">
            <a:off x="6003971" y="13497408"/>
            <a:ext cx="7286804" cy="2284"/>
          </a:xfrm>
          <a:prstGeom prst="bentConnector3">
            <a:avLst>
              <a:gd name="adj1" fmla="val 50000"/>
            </a:avLst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>
            <a:stCxn id="7" idx="2"/>
            <a:endCxn id="4" idx="0"/>
          </p:cNvCxnSpPr>
          <p:nvPr/>
        </p:nvCxnSpPr>
        <p:spPr>
          <a:xfrm flipH="1">
            <a:off x="9637848" y="21297677"/>
            <a:ext cx="8383" cy="10420267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fgeronde rechthoek 20"/>
          <p:cNvSpPr/>
          <p:nvPr/>
        </p:nvSpPr>
        <p:spPr>
          <a:xfrm>
            <a:off x="12582467" y="38663011"/>
            <a:ext cx="4013200" cy="2946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HL7 FHIR  INTL</a:t>
            </a:r>
          </a:p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MANAGEMENT</a:t>
            </a:r>
          </a:p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BOARD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24" name="Stroomdiagram: Beslissing 23"/>
          <p:cNvSpPr/>
          <p:nvPr/>
        </p:nvSpPr>
        <p:spPr>
          <a:xfrm>
            <a:off x="12587513" y="34917854"/>
            <a:ext cx="4013200" cy="2934824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REQUESTS</a:t>
            </a:r>
          </a:p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Q &amp; A</a:t>
            </a:r>
          </a:p>
        </p:txBody>
      </p:sp>
      <p:cxnSp>
        <p:nvCxnSpPr>
          <p:cNvPr id="26" name="Gebogen verbindingslijn 25"/>
          <p:cNvCxnSpPr>
            <a:stCxn id="4" idx="2"/>
            <a:endCxn id="24" idx="1"/>
          </p:cNvCxnSpPr>
          <p:nvPr/>
        </p:nvCxnSpPr>
        <p:spPr>
          <a:xfrm rot="16200000" flipH="1">
            <a:off x="10252219" y="34049972"/>
            <a:ext cx="1720922" cy="2949665"/>
          </a:xfrm>
          <a:prstGeom prst="bentConnector2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bogen verbindingslijn 27"/>
          <p:cNvCxnSpPr>
            <a:stCxn id="8" idx="2"/>
            <a:endCxn id="24" idx="3"/>
          </p:cNvCxnSpPr>
          <p:nvPr/>
        </p:nvCxnSpPr>
        <p:spPr>
          <a:xfrm rot="5400000">
            <a:off x="17485005" y="33773517"/>
            <a:ext cx="1727457" cy="3496040"/>
          </a:xfrm>
          <a:prstGeom prst="bentConnector2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>
            <a:stCxn id="24" idx="2"/>
            <a:endCxn id="21" idx="0"/>
          </p:cNvCxnSpPr>
          <p:nvPr/>
        </p:nvCxnSpPr>
        <p:spPr>
          <a:xfrm flipH="1">
            <a:off x="14589067" y="37852678"/>
            <a:ext cx="5046" cy="810333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>
            <a:stCxn id="8" idx="0"/>
            <a:endCxn id="10" idx="2"/>
          </p:cNvCxnSpPr>
          <p:nvPr/>
        </p:nvCxnSpPr>
        <p:spPr>
          <a:xfrm flipH="1" flipV="1">
            <a:off x="19985366" y="22499782"/>
            <a:ext cx="111387" cy="9211627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>
            <a:stCxn id="3" idx="0"/>
            <a:endCxn id="88" idx="1"/>
          </p:cNvCxnSpPr>
          <p:nvPr/>
        </p:nvCxnSpPr>
        <p:spPr>
          <a:xfrm flipH="1" flipV="1">
            <a:off x="20211820" y="12100757"/>
            <a:ext cx="23884" cy="2648820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achebekje 11"/>
          <p:cNvSpPr/>
          <p:nvPr/>
        </p:nvSpPr>
        <p:spPr>
          <a:xfrm>
            <a:off x="11841696" y="27393411"/>
            <a:ext cx="1507122" cy="136728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Lachebekje 26"/>
          <p:cNvSpPr/>
          <p:nvPr/>
        </p:nvSpPr>
        <p:spPr>
          <a:xfrm>
            <a:off x="15994859" y="27393411"/>
            <a:ext cx="1507122" cy="136728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Stroomdiagram: Document 28"/>
          <p:cNvSpPr/>
          <p:nvPr/>
        </p:nvSpPr>
        <p:spPr>
          <a:xfrm>
            <a:off x="23658022" y="13090174"/>
            <a:ext cx="5400000" cy="1260000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b="1" u="sng" dirty="0" smtClean="0">
                <a:solidFill>
                  <a:schemeClr val="tx1"/>
                </a:solidFill>
              </a:rPr>
              <a:t>PERFORM VALIDATION CRITERIA &amp; CHECKS</a:t>
            </a:r>
          </a:p>
          <a:p>
            <a:pPr algn="ctr"/>
            <a:endParaRPr lang="nl-NL" sz="3200" b="1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GENERIC, INDEPENDENT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CONSISTENCY USE CASES &amp; PROFILES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CAPABILITY STATEMENT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OVERLAP/DUPLICATION EXISTING CORE/VALIDATED PROFILES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CONSISTENT WITH </a:t>
            </a:r>
            <a:r>
              <a:rPr lang="nl-NL" sz="3200" b="1" dirty="0">
                <a:solidFill>
                  <a:schemeClr val="tx1"/>
                </a:solidFill>
              </a:rPr>
              <a:t>F</a:t>
            </a:r>
            <a:r>
              <a:rPr lang="nl-NL" sz="3200" b="1" dirty="0" smtClean="0">
                <a:solidFill>
                  <a:schemeClr val="tx1"/>
                </a:solidFill>
              </a:rPr>
              <a:t>HIR CORE SYNTAX &amp; SEMANTICS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COMPLIANCE WITH NATIONAL TERMINOLOGY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CONSISTENT EXTENSIONS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CONSISTENT CONSTRAINTS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CHECK UNPROPER USE OF RESOURCES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CHECK INSTANTIATION EXAMPLES</a:t>
            </a:r>
          </a:p>
        </p:txBody>
      </p:sp>
      <p:sp>
        <p:nvSpPr>
          <p:cNvPr id="3" name="Staande oorkonde 2"/>
          <p:cNvSpPr/>
          <p:nvPr/>
        </p:nvSpPr>
        <p:spPr>
          <a:xfrm>
            <a:off x="18072994" y="14749577"/>
            <a:ext cx="4325420" cy="3699339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 smtClean="0">
              <a:solidFill>
                <a:schemeClr val="tx1"/>
              </a:solidFill>
            </a:endParaRPr>
          </a:p>
          <a:p>
            <a:pPr algn="ctr"/>
            <a:endParaRPr lang="nl-NL" sz="3200" dirty="0">
              <a:solidFill>
                <a:schemeClr val="tx1"/>
              </a:solidFill>
            </a:endParaRPr>
          </a:p>
          <a:p>
            <a:pPr algn="ctr"/>
            <a:endParaRPr lang="nl-NL" sz="3200" dirty="0" smtClean="0">
              <a:solidFill>
                <a:schemeClr val="tx1"/>
              </a:solidFill>
            </a:endParaRPr>
          </a:p>
          <a:p>
            <a:pPr algn="ctr"/>
            <a:r>
              <a:rPr lang="nl-NL" sz="3800" dirty="0" smtClean="0">
                <a:solidFill>
                  <a:schemeClr val="tx1"/>
                </a:solidFill>
              </a:rPr>
              <a:t>HL7 NL</a:t>
            </a:r>
          </a:p>
          <a:p>
            <a:pPr algn="ctr"/>
            <a:r>
              <a:rPr lang="nl-NL" sz="3800" dirty="0" err="1" smtClean="0">
                <a:solidFill>
                  <a:schemeClr val="tx1"/>
                </a:solidFill>
              </a:rPr>
              <a:t>Validation</a:t>
            </a:r>
            <a:r>
              <a:rPr lang="nl-NL" sz="3800" dirty="0" smtClean="0">
                <a:solidFill>
                  <a:schemeClr val="tx1"/>
                </a:solidFill>
              </a:rPr>
              <a:t> Stamp</a:t>
            </a:r>
            <a:endParaRPr lang="nl-NL" sz="3800" dirty="0">
              <a:solidFill>
                <a:schemeClr val="tx1"/>
              </a:solidFill>
            </a:endParaRPr>
          </a:p>
        </p:txBody>
      </p:sp>
      <p:pic>
        <p:nvPicPr>
          <p:cNvPr id="32" name="Tijdelijke aanduiding voor inhoud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69114" y="15481980"/>
            <a:ext cx="2733179" cy="7342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7" name="Tekstvak 16"/>
          <p:cNvSpPr txBox="1"/>
          <p:nvPr/>
        </p:nvSpPr>
        <p:spPr>
          <a:xfrm>
            <a:off x="11101002" y="29004022"/>
            <a:ext cx="29885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600" dirty="0" smtClean="0"/>
              <a:t>Management</a:t>
            </a:r>
          </a:p>
          <a:p>
            <a:pPr algn="ctr"/>
            <a:r>
              <a:rPr lang="nl-NL" sz="3600" dirty="0" err="1" smtClean="0"/>
              <a:t>Representative</a:t>
            </a:r>
            <a:endParaRPr lang="nl-NL" sz="3600" dirty="0"/>
          </a:p>
        </p:txBody>
      </p:sp>
      <p:sp>
        <p:nvSpPr>
          <p:cNvPr id="33" name="Tekstvak 32"/>
          <p:cNvSpPr txBox="1"/>
          <p:nvPr/>
        </p:nvSpPr>
        <p:spPr>
          <a:xfrm>
            <a:off x="15281695" y="29004022"/>
            <a:ext cx="29885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600" dirty="0" err="1" smtClean="0"/>
              <a:t>Functional</a:t>
            </a:r>
            <a:r>
              <a:rPr lang="nl-NL" sz="3600" dirty="0" smtClean="0"/>
              <a:t> / </a:t>
            </a:r>
            <a:br>
              <a:rPr lang="nl-NL" sz="3600" dirty="0" smtClean="0"/>
            </a:br>
            <a:r>
              <a:rPr lang="nl-NL" sz="3600" dirty="0" smtClean="0"/>
              <a:t>Technical</a:t>
            </a:r>
            <a:r>
              <a:rPr lang="nl-NL" sz="3600" dirty="0"/>
              <a:t/>
            </a:r>
            <a:br>
              <a:rPr lang="nl-NL" sz="3600" dirty="0"/>
            </a:br>
            <a:r>
              <a:rPr lang="nl-NL" sz="3600" dirty="0" err="1" smtClean="0"/>
              <a:t>Representative</a:t>
            </a:r>
            <a:endParaRPr lang="nl-NL" sz="3600" dirty="0"/>
          </a:p>
        </p:txBody>
      </p:sp>
      <p:sp>
        <p:nvSpPr>
          <p:cNvPr id="68" name="Stroomdiagram: Document 67"/>
          <p:cNvSpPr/>
          <p:nvPr/>
        </p:nvSpPr>
        <p:spPr>
          <a:xfrm>
            <a:off x="881744" y="13062428"/>
            <a:ext cx="5400000" cy="1260000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1270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b="1" dirty="0">
              <a:solidFill>
                <a:schemeClr val="tx1"/>
              </a:solidFill>
            </a:endParaRPr>
          </a:p>
          <a:p>
            <a:pPr algn="ctr"/>
            <a:r>
              <a:rPr lang="nl-NL" sz="3200" b="1" u="sng" dirty="0" smtClean="0">
                <a:solidFill>
                  <a:schemeClr val="tx1"/>
                </a:solidFill>
              </a:rPr>
              <a:t>CHECK QUALITY &amp; COMPLETENESS OF REQUESTED DELIVERABLES </a:t>
            </a:r>
          </a:p>
          <a:p>
            <a:pPr algn="ctr"/>
            <a:r>
              <a:rPr lang="nl-NL" sz="3200" b="1" u="sng" dirty="0" smtClean="0">
                <a:solidFill>
                  <a:schemeClr val="tx1"/>
                </a:solidFill>
              </a:rPr>
              <a:t>&amp; INFORMATION</a:t>
            </a:r>
          </a:p>
          <a:p>
            <a:endParaRPr lang="nl-NL" sz="3200" b="1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>
                <a:solidFill>
                  <a:schemeClr val="tx1"/>
                </a:solidFill>
              </a:rPr>
              <a:t>MINIMAL STU3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PROFILES </a:t>
            </a:r>
            <a:r>
              <a:rPr lang="nl-NL" sz="3200" b="1" dirty="0">
                <a:solidFill>
                  <a:schemeClr val="tx1"/>
                </a:solidFill>
              </a:rPr>
              <a:t>&amp; SPECS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FUNCTIONAL SECTOR/ DOMAIN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USE CASES / SCENARIOS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EXAMPLE INSTANTIATIONS</a:t>
            </a:r>
            <a:endParaRPr lang="nl-NL" sz="3200" b="1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NL LOGICAL MODELS COMPLIANCE STATEMENT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NL LAW/REGULATIONS COMPLIANCY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SIMPLIFIER </a:t>
            </a:r>
            <a:r>
              <a:rPr lang="nl-NL" sz="3200" b="1" dirty="0">
                <a:solidFill>
                  <a:schemeClr val="tx1"/>
                </a:solidFill>
              </a:rPr>
              <a:t>VALIDATION </a:t>
            </a:r>
            <a:r>
              <a:rPr lang="nl-NL" sz="3200" b="1" dirty="0" smtClean="0">
                <a:solidFill>
                  <a:schemeClr val="tx1"/>
                </a:solidFill>
              </a:rPr>
              <a:t>REPORT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GOVERNANCE STATEMENT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TERMS &amp; CONDITIONS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b="1" dirty="0" smtClean="0">
                <a:solidFill>
                  <a:schemeClr val="tx1"/>
                </a:solidFill>
              </a:rPr>
              <a:t>REPRESENTATIVES</a:t>
            </a:r>
          </a:p>
          <a:p>
            <a:endParaRPr lang="nl-NL" sz="3200" b="1" dirty="0">
              <a:solidFill>
                <a:schemeClr val="tx1"/>
              </a:solidFill>
            </a:endParaRPr>
          </a:p>
        </p:txBody>
      </p:sp>
      <p:sp>
        <p:nvSpPr>
          <p:cNvPr id="88" name="Wolk 87"/>
          <p:cNvSpPr/>
          <p:nvPr/>
        </p:nvSpPr>
        <p:spPr>
          <a:xfrm>
            <a:off x="16911921" y="5366327"/>
            <a:ext cx="6599797" cy="6741609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NL" sz="3600" b="1" dirty="0" smtClean="0">
                <a:solidFill>
                  <a:schemeClr val="tx1"/>
                </a:solidFill>
                <a:hlinkClick r:id="rId4"/>
              </a:rPr>
              <a:t> WWW.SIMPLIFIER.NET</a:t>
            </a:r>
            <a:endParaRPr lang="nl-NL" sz="3600" b="1" dirty="0" smtClean="0">
              <a:solidFill>
                <a:schemeClr val="tx1"/>
              </a:solidFill>
            </a:endParaRPr>
          </a:p>
          <a:p>
            <a:pPr algn="ctr"/>
            <a:endParaRPr lang="nl-NL" sz="3200" b="1" dirty="0">
              <a:solidFill>
                <a:schemeClr val="tx1"/>
              </a:solidFill>
            </a:endParaRPr>
          </a:p>
          <a:p>
            <a:pPr algn="ctr"/>
            <a:r>
              <a:rPr lang="nl-NL" sz="4000" b="1" dirty="0" smtClean="0">
                <a:solidFill>
                  <a:srgbClr val="FF0000"/>
                </a:solidFill>
              </a:rPr>
              <a:t>PUBLICATION OF</a:t>
            </a:r>
          </a:p>
          <a:p>
            <a:pPr algn="ctr"/>
            <a:r>
              <a:rPr lang="nl-NL" sz="4000" b="1" dirty="0" smtClean="0">
                <a:solidFill>
                  <a:srgbClr val="FF0000"/>
                </a:solidFill>
              </a:rPr>
              <a:t> HL7-NL VALIDATED </a:t>
            </a:r>
          </a:p>
          <a:p>
            <a:pPr algn="ctr"/>
            <a:r>
              <a:rPr lang="nl-NL" sz="4000" b="1" dirty="0" smtClean="0">
                <a:solidFill>
                  <a:srgbClr val="FF0000"/>
                </a:solidFill>
              </a:rPr>
              <a:t>FHIR PROFILES</a:t>
            </a:r>
          </a:p>
          <a:p>
            <a:pPr algn="ctr"/>
            <a:endParaRPr lang="nl-NL" sz="3600" b="1" dirty="0" smtClean="0">
              <a:solidFill>
                <a:schemeClr val="tx1"/>
              </a:solidFill>
            </a:endParaRPr>
          </a:p>
          <a:p>
            <a:pPr algn="ctr"/>
            <a:r>
              <a:rPr lang="nl-NL" sz="3600" b="1" dirty="0" smtClean="0">
                <a:solidFill>
                  <a:schemeClr val="tx1"/>
                </a:solidFill>
              </a:rPr>
              <a:t>PREFERRED GENERIC NATIONAL PROFILES</a:t>
            </a:r>
            <a:endParaRPr lang="nl-NL" sz="3600" b="1" dirty="0">
              <a:solidFill>
                <a:schemeClr val="tx1"/>
              </a:solidFill>
            </a:endParaRPr>
          </a:p>
        </p:txBody>
      </p:sp>
      <p:cxnSp>
        <p:nvCxnSpPr>
          <p:cNvPr id="1037" name="Gebogen verbindingslijn 1036"/>
          <p:cNvCxnSpPr>
            <a:endCxn id="4" idx="1"/>
          </p:cNvCxnSpPr>
          <p:nvPr/>
        </p:nvCxnSpPr>
        <p:spPr>
          <a:xfrm rot="16200000" flipH="1">
            <a:off x="1491542" y="27051438"/>
            <a:ext cx="7914390" cy="4365022"/>
          </a:xfrm>
          <a:prstGeom prst="bentConnector2">
            <a:avLst/>
          </a:prstGeom>
          <a:ln w="1270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Rechte verbindingslijn 1038"/>
          <p:cNvCxnSpPr>
            <a:stCxn id="68" idx="3"/>
            <a:endCxn id="7" idx="1"/>
          </p:cNvCxnSpPr>
          <p:nvPr/>
        </p:nvCxnSpPr>
        <p:spPr>
          <a:xfrm>
            <a:off x="6281744" y="19362428"/>
            <a:ext cx="1742222" cy="4481"/>
          </a:xfrm>
          <a:prstGeom prst="line">
            <a:avLst/>
          </a:prstGeom>
          <a:ln w="1174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2" name="Picture 14" descr="Gerelateerde afbeeld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4858" y="1822014"/>
            <a:ext cx="3471274" cy="350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85" name="Gebogen verbindingslijn 1084"/>
          <p:cNvCxnSpPr>
            <a:stCxn id="8" idx="3"/>
            <a:endCxn id="29" idx="2"/>
          </p:cNvCxnSpPr>
          <p:nvPr/>
        </p:nvCxnSpPr>
        <p:spPr>
          <a:xfrm flipV="1">
            <a:off x="22103353" y="24857174"/>
            <a:ext cx="4254669" cy="8327435"/>
          </a:xfrm>
          <a:prstGeom prst="bentConnector2">
            <a:avLst/>
          </a:prstGeom>
          <a:ln w="1270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Stroomdiagram: Beslissing 141"/>
          <p:cNvSpPr/>
          <p:nvPr/>
        </p:nvSpPr>
        <p:spPr>
          <a:xfrm>
            <a:off x="24027926" y="31711408"/>
            <a:ext cx="4660193" cy="2946400"/>
          </a:xfrm>
          <a:prstGeom prst="flowChartDecision">
            <a:avLst/>
          </a:prstGeom>
          <a:solidFill>
            <a:srgbClr val="FF0000"/>
          </a:solidFill>
          <a:ln>
            <a:solidFill>
              <a:schemeClr val="accent1">
                <a:shade val="50000"/>
                <a:alpha val="92000"/>
              </a:schemeClr>
            </a:solidFill>
          </a:ln>
          <a:effectLst>
            <a:outerShdw blurRad="50800" dist="317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nl-NL" sz="3600" b="1" dirty="0" smtClean="0">
                <a:solidFill>
                  <a:schemeClr val="bg1"/>
                </a:solidFill>
              </a:rPr>
              <a:t>VALIDATION</a:t>
            </a:r>
          </a:p>
          <a:p>
            <a:pPr algn="ctr"/>
            <a:r>
              <a:rPr lang="nl-NL" sz="3600" b="1" dirty="0" smtClean="0">
                <a:solidFill>
                  <a:schemeClr val="bg1"/>
                </a:solidFill>
              </a:rPr>
              <a:t>PROCESS</a:t>
            </a:r>
          </a:p>
        </p:txBody>
      </p:sp>
      <p:sp>
        <p:nvSpPr>
          <p:cNvPr id="161" name="Stroomdiagram: Beslissing 160"/>
          <p:cNvSpPr/>
          <p:nvPr/>
        </p:nvSpPr>
        <p:spPr>
          <a:xfrm>
            <a:off x="937279" y="31711408"/>
            <a:ext cx="4660193" cy="2946400"/>
          </a:xfrm>
          <a:prstGeom prst="flowChartDecision">
            <a:avLst/>
          </a:prstGeom>
          <a:solidFill>
            <a:srgbClr val="FF0000"/>
          </a:solidFill>
          <a:effectLst>
            <a:outerShdw blurRad="50800" dist="317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b="1" dirty="0" smtClean="0">
                <a:solidFill>
                  <a:schemeClr val="bg1"/>
                </a:solidFill>
              </a:rPr>
              <a:t>CHECK</a:t>
            </a:r>
            <a:endParaRPr lang="nl-NL" sz="2800" b="1" dirty="0" smtClean="0">
              <a:solidFill>
                <a:schemeClr val="bg1"/>
              </a:solidFill>
            </a:endParaRPr>
          </a:p>
        </p:txBody>
      </p:sp>
      <p:pic>
        <p:nvPicPr>
          <p:cNvPr id="55" name="Afbeelding 54" descr="HL7 000 logoNL full colour.pd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63" y="1148671"/>
            <a:ext cx="5350367" cy="53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kstvak 36"/>
          <p:cNvSpPr txBox="1"/>
          <p:nvPr/>
        </p:nvSpPr>
        <p:spPr>
          <a:xfrm>
            <a:off x="4866616" y="7255341"/>
            <a:ext cx="3287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/>
              <a:t>The Netherlands</a:t>
            </a:r>
            <a:endParaRPr lang="nl-NL" sz="3600" dirty="0"/>
          </a:p>
        </p:txBody>
      </p:sp>
      <p:sp>
        <p:nvSpPr>
          <p:cNvPr id="56" name="Tekstvak 55"/>
          <p:cNvSpPr txBox="1"/>
          <p:nvPr/>
        </p:nvSpPr>
        <p:spPr>
          <a:xfrm>
            <a:off x="1445759" y="10158885"/>
            <a:ext cx="3640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/>
              <a:t>Belgium - </a:t>
            </a:r>
            <a:r>
              <a:rPr lang="nl-NL" sz="3600" dirty="0" err="1" smtClean="0"/>
              <a:t>Flanders</a:t>
            </a:r>
            <a:endParaRPr lang="nl-NL" sz="3600" dirty="0"/>
          </a:p>
        </p:txBody>
      </p:sp>
      <p:sp>
        <p:nvSpPr>
          <p:cNvPr id="39" name="Cilinder 38"/>
          <p:cNvSpPr/>
          <p:nvPr/>
        </p:nvSpPr>
        <p:spPr>
          <a:xfrm>
            <a:off x="24944858" y="35951658"/>
            <a:ext cx="2826327" cy="1901020"/>
          </a:xfrm>
          <a:prstGeom prst="can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>
                <a:solidFill>
                  <a:schemeClr val="tx1"/>
                </a:solidFill>
              </a:rPr>
              <a:t>FHIR </a:t>
            </a:r>
            <a:r>
              <a:rPr lang="nl-NL" sz="3200" dirty="0" err="1" smtClean="0">
                <a:solidFill>
                  <a:schemeClr val="tx1"/>
                </a:solidFill>
              </a:rPr>
              <a:t>Validation</a:t>
            </a:r>
            <a:endParaRPr lang="nl-NL" sz="3200" dirty="0" smtClean="0">
              <a:solidFill>
                <a:schemeClr val="tx1"/>
              </a:solidFill>
            </a:endParaRPr>
          </a:p>
          <a:p>
            <a:pPr algn="ctr"/>
            <a:r>
              <a:rPr lang="nl-NL" sz="3200" dirty="0" smtClean="0">
                <a:solidFill>
                  <a:schemeClr val="tx1"/>
                </a:solidFill>
              </a:rPr>
              <a:t>Tools</a:t>
            </a:r>
            <a:endParaRPr lang="nl-NL" sz="3200" dirty="0">
              <a:solidFill>
                <a:schemeClr val="tx1"/>
              </a:solidFill>
            </a:endParaRPr>
          </a:p>
        </p:txBody>
      </p:sp>
      <p:cxnSp>
        <p:nvCxnSpPr>
          <p:cNvPr id="40" name="Rechte verbindingslijn 39"/>
          <p:cNvCxnSpPr>
            <a:stCxn id="142" idx="2"/>
            <a:endCxn id="39" idx="1"/>
          </p:cNvCxnSpPr>
          <p:nvPr/>
        </p:nvCxnSpPr>
        <p:spPr>
          <a:xfrm flipH="1">
            <a:off x="26358022" y="34657808"/>
            <a:ext cx="1" cy="1293850"/>
          </a:xfrm>
          <a:prstGeom prst="line">
            <a:avLst/>
          </a:prstGeom>
          <a:ln w="1270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kromde verbindingslijn 42"/>
          <p:cNvCxnSpPr>
            <a:stCxn id="7" idx="3"/>
          </p:cNvCxnSpPr>
          <p:nvPr/>
        </p:nvCxnSpPr>
        <p:spPr>
          <a:xfrm flipH="1">
            <a:off x="10742874" y="19366909"/>
            <a:ext cx="525621" cy="11981714"/>
          </a:xfrm>
          <a:prstGeom prst="curvedConnector4">
            <a:avLst>
              <a:gd name="adj1" fmla="val -385623"/>
              <a:gd name="adj2" fmla="val 59285"/>
            </a:avLst>
          </a:prstGeom>
          <a:ln w="666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kromde verbindingslijn 69"/>
          <p:cNvCxnSpPr>
            <a:stCxn id="7" idx="3"/>
          </p:cNvCxnSpPr>
          <p:nvPr/>
        </p:nvCxnSpPr>
        <p:spPr>
          <a:xfrm>
            <a:off x="11268495" y="19366909"/>
            <a:ext cx="7525305" cy="11981714"/>
          </a:xfrm>
          <a:prstGeom prst="curvedConnector2">
            <a:avLst/>
          </a:prstGeom>
          <a:ln w="66675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4" idx="3"/>
            <a:endCxn id="8" idx="1"/>
          </p:cNvCxnSpPr>
          <p:nvPr/>
        </p:nvCxnSpPr>
        <p:spPr>
          <a:xfrm flipV="1">
            <a:off x="11644448" y="33184609"/>
            <a:ext cx="6445705" cy="6535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kstvak 82"/>
          <p:cNvSpPr txBox="1"/>
          <p:nvPr/>
        </p:nvSpPr>
        <p:spPr>
          <a:xfrm>
            <a:off x="8023966" y="1070644"/>
            <a:ext cx="148062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b="1" dirty="0" smtClean="0">
                <a:solidFill>
                  <a:srgbClr val="FF0000"/>
                </a:solidFill>
              </a:rPr>
              <a:t>HL7 FHIR-NL VALIDATION  - ORGANIZATION AND PROCESS</a:t>
            </a:r>
            <a:endParaRPr lang="nl-NL" sz="4800" b="1" dirty="0">
              <a:solidFill>
                <a:srgbClr val="FF0000"/>
              </a:solidFill>
            </a:endParaRPr>
          </a:p>
        </p:txBody>
      </p:sp>
      <p:sp>
        <p:nvSpPr>
          <p:cNvPr id="84" name="Tekstvak 83"/>
          <p:cNvSpPr txBox="1"/>
          <p:nvPr/>
        </p:nvSpPr>
        <p:spPr>
          <a:xfrm>
            <a:off x="24646208" y="5436728"/>
            <a:ext cx="28985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/>
              <a:t>INTERNATIONAL</a:t>
            </a:r>
          </a:p>
          <a:p>
            <a:pPr algn="ctr"/>
            <a:r>
              <a:rPr lang="nl-NL" sz="3200" dirty="0" smtClean="0"/>
              <a:t>ACCESS</a:t>
            </a:r>
            <a:endParaRPr lang="nl-NL" sz="3200" dirty="0"/>
          </a:p>
        </p:txBody>
      </p:sp>
      <p:cxnSp>
        <p:nvCxnSpPr>
          <p:cNvPr id="89" name="Gebogen verbindingslijn 88"/>
          <p:cNvCxnSpPr>
            <a:stCxn id="88" idx="3"/>
            <a:endCxn id="1026" idx="0"/>
          </p:cNvCxnSpPr>
          <p:nvPr/>
        </p:nvCxnSpPr>
        <p:spPr>
          <a:xfrm rot="16200000" flipV="1">
            <a:off x="13805580" y="-654455"/>
            <a:ext cx="1530905" cy="11281576"/>
          </a:xfrm>
          <a:prstGeom prst="bentConnector3">
            <a:avLst>
              <a:gd name="adj1" fmla="val 177150"/>
            </a:avLst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18090153" y="20265010"/>
            <a:ext cx="3790425" cy="22347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PERFORM</a:t>
            </a:r>
          </a:p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VALIDATION  CHECKS</a:t>
            </a:r>
            <a:endParaRPr lang="nl-NL" sz="3600" dirty="0">
              <a:solidFill>
                <a:schemeClr val="tx1"/>
              </a:solidFill>
            </a:endParaRPr>
          </a:p>
        </p:txBody>
      </p:sp>
      <p:cxnSp>
        <p:nvCxnSpPr>
          <p:cNvPr id="18" name="Gebogen verbindingslijn 17"/>
          <p:cNvCxnSpPr>
            <a:stCxn id="10" idx="3"/>
            <a:endCxn id="29" idx="1"/>
          </p:cNvCxnSpPr>
          <p:nvPr/>
        </p:nvCxnSpPr>
        <p:spPr>
          <a:xfrm flipV="1">
            <a:off x="21880578" y="19390174"/>
            <a:ext cx="1777444" cy="1992222"/>
          </a:xfrm>
          <a:prstGeom prst="bentConnector3">
            <a:avLst/>
          </a:prstGeom>
          <a:ln w="1174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bogen verbindingslijn 19"/>
          <p:cNvCxnSpPr>
            <a:stCxn id="29" idx="1"/>
            <a:endCxn id="3" idx="3"/>
          </p:cNvCxnSpPr>
          <p:nvPr/>
        </p:nvCxnSpPr>
        <p:spPr>
          <a:xfrm rot="10800000">
            <a:off x="21935998" y="16599248"/>
            <a:ext cx="1722025" cy="2790927"/>
          </a:xfrm>
          <a:prstGeom prst="bentConnector3">
            <a:avLst>
              <a:gd name="adj1" fmla="val 52793"/>
            </a:avLst>
          </a:prstGeom>
          <a:ln w="1174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56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</TotalTime>
  <Words>156</Words>
  <Application>Microsoft Office PowerPoint</Application>
  <PresentationFormat>Aangepast</PresentationFormat>
  <Paragraphs>69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 Kabbes</dc:creator>
  <cp:lastModifiedBy>Kabbes</cp:lastModifiedBy>
  <cp:revision>80</cp:revision>
  <dcterms:created xsi:type="dcterms:W3CDTF">2017-05-02T11:34:07Z</dcterms:created>
  <dcterms:modified xsi:type="dcterms:W3CDTF">2017-09-08T14:44:15Z</dcterms:modified>
</cp:coreProperties>
</file>